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G5" initials="R"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p:scale>
          <a:sx n="72" d="100"/>
          <a:sy n="72" d="100"/>
        </p:scale>
        <p:origin x="-1114" y="-38"/>
      </p:cViewPr>
      <p:guideLst>
        <p:guide orient="horz" pos="2160"/>
        <p:guide pos="2880"/>
      </p:guideLst>
    </p:cSldViewPr>
  </p:slideViewPr>
  <p:outlineViewPr>
    <p:cViewPr>
      <p:scale>
        <a:sx n="33" d="100"/>
        <a:sy n="33" d="100"/>
      </p:scale>
      <p:origin x="0" y="67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F28004C8-4AFA-4241-AF4F-7A1D5035DF10}" type="slidenum">
              <a:rPr lang="ru-RU" smtClean="0"/>
              <a:pPr/>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F28004C8-4AFA-4241-AF4F-7A1D5035DF10}"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F28004C8-4AFA-4241-AF4F-7A1D5035DF1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28004C8-4AFA-4241-AF4F-7A1D5035DF10}" type="slidenum">
              <a:rPr lang="ru-RU" smtClean="0"/>
              <a:pPr/>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F28004C8-4AFA-4241-AF4F-7A1D5035DF10}" type="slidenum">
              <a:rPr lang="ru-RU" smtClean="0"/>
              <a:pPr/>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F28004C8-4AFA-4241-AF4F-7A1D5035DF1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28004C8-4AFA-4241-AF4F-7A1D5035DF10}" type="slidenum">
              <a:rPr lang="ru-RU" smtClean="0"/>
              <a:pPr/>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99076CD-EDDD-489E-8792-2F56E2736085}" type="datetimeFigureOut">
              <a:rPr lang="ru-RU" smtClean="0"/>
              <a:pPr/>
              <a:t>02.04.2013</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F28004C8-4AFA-4241-AF4F-7A1D5035DF10}" type="slidenum">
              <a:rPr lang="ru-RU" smtClean="0"/>
              <a:pPr/>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99076CD-EDDD-489E-8792-2F56E2736085}" type="datetimeFigureOut">
              <a:rPr lang="ru-RU" smtClean="0"/>
              <a:pPr/>
              <a:t>02.04.2013</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28004C8-4AFA-4241-AF4F-7A1D5035DF1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9076CD-EDDD-489E-8792-2F56E2736085}" type="datetimeFigureOut">
              <a:rPr lang="ru-RU" smtClean="0"/>
              <a:pPr/>
              <a:t>02.04.2013</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8004C8-4AFA-4241-AF4F-7A1D5035DF10}"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3100408"/>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ru-RU" sz="3000" dirty="0" smtClean="0">
                <a:solidFill>
                  <a:schemeClr val="accent1">
                    <a:lumMod val="60000"/>
                    <a:lumOff val="40000"/>
                  </a:schemeClr>
                </a:solidFill>
                <a:latin typeface="Times New Roman" pitchFamily="18" charset="0"/>
                <a:cs typeface="Times New Roman" pitchFamily="18" charset="0"/>
              </a:rPr>
              <a:t>Подготовка муниципальных нормативных правовых актов: юридико-техническое оформление при подготовке муниципальных нормативных правовых актов</a:t>
            </a:r>
            <a:br>
              <a:rPr lang="ru-RU" sz="3000" dirty="0" smtClean="0">
                <a:solidFill>
                  <a:schemeClr val="accent1">
                    <a:lumMod val="60000"/>
                    <a:lumOff val="40000"/>
                  </a:schemeClr>
                </a:solidFill>
                <a:latin typeface="Times New Roman" pitchFamily="18" charset="0"/>
                <a:cs typeface="Times New Roman" pitchFamily="18" charset="0"/>
              </a:rPr>
            </a:br>
            <a:r>
              <a:rPr lang="ru-RU" sz="3000" dirty="0" smtClean="0">
                <a:solidFill>
                  <a:schemeClr val="accent1">
                    <a:lumMod val="60000"/>
                    <a:lumOff val="40000"/>
                  </a:schemeClr>
                </a:solidFill>
                <a:latin typeface="Times New Roman" pitchFamily="18" charset="0"/>
                <a:cs typeface="Times New Roman" pitchFamily="18" charset="0"/>
              </a:rPr>
              <a:t> </a:t>
            </a:r>
            <a:r>
              <a:rPr lang="ru-RU" sz="1800" dirty="0" smtClean="0"/>
              <a:t/>
            </a:r>
            <a:br>
              <a:rPr lang="ru-RU" sz="1800" dirty="0" smtClean="0"/>
            </a:br>
            <a:endParaRPr lang="ru-RU" sz="1800" dirty="0"/>
          </a:p>
        </p:txBody>
      </p:sp>
      <p:sp>
        <p:nvSpPr>
          <p:cNvPr id="3" name="Подзаголовок 2"/>
          <p:cNvSpPr>
            <a:spLocks noGrp="1"/>
          </p:cNvSpPr>
          <p:nvPr>
            <p:ph type="subTitle" idx="1"/>
          </p:nvPr>
        </p:nvSpPr>
        <p:spPr>
          <a:xfrm>
            <a:off x="1371600" y="3886200"/>
            <a:ext cx="6400800" cy="204313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ctr"/>
            <a:r>
              <a:rPr lang="ru-RU" sz="2000" b="1" dirty="0">
                <a:solidFill>
                  <a:schemeClr val="accent3">
                    <a:lumMod val="50000"/>
                  </a:schemeClr>
                </a:solidFill>
              </a:rPr>
              <a:t>Ю</a:t>
            </a:r>
            <a:r>
              <a:rPr lang="ru-RU" sz="2000" b="1" dirty="0" smtClean="0">
                <a:solidFill>
                  <a:schemeClr val="accent3">
                    <a:lumMod val="50000"/>
                  </a:schemeClr>
                </a:solidFill>
              </a:rPr>
              <a:t>ридико-техническое оформление  </a:t>
            </a:r>
            <a:r>
              <a:rPr lang="ru-RU" sz="2000" dirty="0" smtClean="0">
                <a:solidFill>
                  <a:schemeClr val="accent3">
                    <a:lumMod val="50000"/>
                  </a:schemeClr>
                </a:solidFill>
              </a:rPr>
              <a:t>- совокупность определенных приемов, правил, методов, применяемых при разработке содержания и структуры правовых актов.</a:t>
            </a:r>
          </a:p>
          <a:p>
            <a:pPr algn="ctr"/>
            <a:r>
              <a:rPr lang="ru-RU" sz="2000" dirty="0" smtClean="0">
                <a:solidFill>
                  <a:schemeClr val="accent3">
                    <a:lumMod val="50000"/>
                  </a:schemeClr>
                </a:solidFill>
              </a:rPr>
              <a:t>Включает в себя правила подготовки, оформления, публикации и систематизации нормативных правовых актов, терминологию, юридические конструкции, язык и стиль правовых актов.</a:t>
            </a:r>
            <a:endParaRPr lang="ru-RU" sz="2000" dirty="0">
              <a:solidFill>
                <a:schemeClr val="accent3">
                  <a:lumMod val="5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ru-RU" sz="1800" dirty="0" smtClean="0"/>
              <a:t>Оформление  муниципального </a:t>
            </a:r>
            <a:r>
              <a:rPr lang="ru-RU" sz="1800" dirty="0"/>
              <a:t>правового акта о </a:t>
            </a:r>
            <a:r>
              <a:rPr lang="ru-RU" sz="1800" dirty="0" smtClean="0"/>
              <a:t>признании утратившим силу или отмене муниципального правового акта</a:t>
            </a:r>
            <a:endParaRPr lang="ru-RU" sz="1800" dirty="0"/>
          </a:p>
        </p:txBody>
      </p:sp>
      <p:sp>
        <p:nvSpPr>
          <p:cNvPr id="3" name="Содержимое 2"/>
          <p:cNvSpPr>
            <a:spLocks noGrp="1"/>
          </p:cNvSpPr>
          <p:nvPr>
            <p:ph idx="1"/>
          </p:nvPr>
        </p:nvSpPr>
        <p:spPr>
          <a:xfrm>
            <a:off x="0" y="1000108"/>
            <a:ext cx="9144000" cy="5857892"/>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a:t>О</a:t>
            </a:r>
            <a:r>
              <a:rPr lang="ru-RU" dirty="0" smtClean="0"/>
              <a:t>бязательно указываются вид акта, орган принятия, дата, номер и наименование муниципального нормативного правового акта, который признается утратившим силу (отменяется)</a:t>
            </a:r>
          </a:p>
          <a:p>
            <a:pPr algn="just"/>
            <a:r>
              <a:rPr lang="ru-RU" dirty="0" smtClean="0"/>
              <a:t>Одновременно с признанием утратившим силу либо отменой муниципального нормативного правового акта признаются утратившими силу все правовые акты, вносившие в него изменения, либо их отдельные положения, касающиеся данного правового акта. При этом, первым указывается основной правовой акт, затем правовые акты, вносящие изменения, в хронологическом порядке начиная с самого раннего</a:t>
            </a:r>
          </a:p>
          <a:p>
            <a:pPr algn="just"/>
            <a:r>
              <a:rPr lang="ru-RU" dirty="0" smtClean="0"/>
              <a:t>В случае если признанию утратившими силу подлежит большое количество муниципальных нормативных правовых актов, допускается оформлять перечень этих актов в виде приложения (</a:t>
            </a:r>
            <a:r>
              <a:rPr lang="ru-RU" dirty="0"/>
              <a:t>располагаются в хронологическом порядке (по дате их подписания). В пределах одной и той же даты подписания правовые акты располагаются в соответствии с их регистрационными номерами в возрастающем порядке</a:t>
            </a:r>
            <a:r>
              <a:rPr lang="ru-RU" dirty="0" smtClean="0"/>
              <a:t>)</a:t>
            </a:r>
          </a:p>
          <a:p>
            <a:pPr algn="just"/>
            <a:r>
              <a:rPr lang="ru-RU" dirty="0"/>
              <a:t>Если в муниципальном нормативном правовом акте осталась одна структурная единица после того, как остальные утратили силу, и она подлежит признанию утратившей силу, то необходимо признавать утратившим силу весь муниципальный </a:t>
            </a:r>
            <a:r>
              <a:rPr lang="ru-RU" dirty="0" smtClean="0"/>
              <a:t>правовой </a:t>
            </a:r>
            <a:r>
              <a:rPr lang="ru-RU" dirty="0"/>
              <a:t>акт </a:t>
            </a:r>
            <a:r>
              <a:rPr lang="ru-RU" dirty="0" smtClean="0"/>
              <a:t>полностью</a:t>
            </a:r>
          </a:p>
          <a:p>
            <a:pPr algn="just"/>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ru-RU" sz="2000" dirty="0" smtClean="0"/>
              <a:t>Список документов, которые возможно использовать при </a:t>
            </a:r>
            <a:r>
              <a:rPr lang="ru-RU" sz="2000" dirty="0"/>
              <a:t>разработке муниципальных правовых </a:t>
            </a:r>
            <a:r>
              <a:rPr lang="ru-RU" sz="2000" dirty="0" smtClean="0"/>
              <a:t>актов</a:t>
            </a:r>
            <a:endParaRPr lang="ru-RU" sz="2000" dirty="0"/>
          </a:p>
        </p:txBody>
      </p:sp>
      <p:sp>
        <p:nvSpPr>
          <p:cNvPr id="3" name="Содержимое 2"/>
          <p:cNvSpPr>
            <a:spLocks noGrp="1"/>
          </p:cNvSpPr>
          <p:nvPr>
            <p:ph idx="1"/>
          </p:nvPr>
        </p:nvSpPr>
        <p:spPr>
          <a:xfrm>
            <a:off x="0" y="1214422"/>
            <a:ext cx="9144000" cy="564357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ru-RU" b="1" dirty="0" smtClean="0"/>
              <a:t>Методические рекомендации </a:t>
            </a:r>
            <a:r>
              <a:rPr lang="ru-RU" b="1" dirty="0"/>
              <a:t>по юридико-техническому оформлению законопроектов</a:t>
            </a:r>
            <a:r>
              <a:rPr lang="ru-RU" dirty="0"/>
              <a:t>, </a:t>
            </a:r>
            <a:r>
              <a:rPr lang="ru-RU" dirty="0" smtClean="0"/>
              <a:t>подготовленные </a:t>
            </a:r>
            <a:r>
              <a:rPr lang="ru-RU" dirty="0"/>
              <a:t>Главным Государственно-правовым управлением Президента Российской Федерации, Правовым управлением Аппарата Государственной Думы Федерального Собрания Российской Федерации, Правовым управлением Аппарата Правительства Российской Федерации, Правовым управлением Аппарата Совета Федерации Федерального Собрания Российской Федерации, Министерством юстиции Российской </a:t>
            </a:r>
            <a:r>
              <a:rPr lang="ru-RU" dirty="0" smtClean="0"/>
              <a:t>Федерации (направлены </a:t>
            </a:r>
            <a:r>
              <a:rPr lang="ru-RU" dirty="0"/>
              <a:t>письмом Аппарата Государственной Думы Федерального Собрания Российской Федерации от 18.11.2003 № вн2-18/490 </a:t>
            </a:r>
            <a:endParaRPr lang="ru-RU" dirty="0" smtClean="0"/>
          </a:p>
          <a:p>
            <a:r>
              <a:rPr lang="ru-RU" b="1" dirty="0" smtClean="0"/>
              <a:t>Общие правила </a:t>
            </a:r>
            <a:r>
              <a:rPr lang="ru-RU" b="1" dirty="0"/>
              <a:t>юридико-технического оформления, применяемыми при подготовке нормативных правовых актов Новосибирской </a:t>
            </a:r>
            <a:r>
              <a:rPr lang="ru-RU" b="1" dirty="0" smtClean="0"/>
              <a:t>области </a:t>
            </a:r>
            <a:r>
              <a:rPr lang="ru-RU" dirty="0" smtClean="0"/>
              <a:t>(утверждены </a:t>
            </a:r>
            <a:r>
              <a:rPr lang="ru-RU" dirty="0"/>
              <a:t>Законом Новосибирской области от 25.12.2006 № 80-ОЗ «О нормативных правовых актах Новосибирской области</a:t>
            </a:r>
            <a:r>
              <a:rPr lang="ru-RU" dirty="0" smtClean="0"/>
              <a:t>») </a:t>
            </a:r>
          </a:p>
          <a:p>
            <a:r>
              <a:rPr lang="ru-RU" b="1" dirty="0" smtClean="0"/>
              <a:t>ГОСТ </a:t>
            </a:r>
            <a:r>
              <a:rPr lang="ru-RU" b="1" dirty="0"/>
              <a:t>Р 6.30-2003 </a:t>
            </a:r>
            <a:r>
              <a:rPr lang="ru-RU" dirty="0"/>
              <a:t>«Унифицированные системы документации. Унифицированная система организационно-распорядительной документации. Требования к оформлению документов</a:t>
            </a:r>
            <a:r>
              <a:rPr lang="ru-RU" dirty="0" smtClean="0"/>
              <a:t>»</a:t>
            </a:r>
          </a:p>
          <a:p>
            <a:r>
              <a:rPr lang="ru-RU" b="1" dirty="0" smtClean="0"/>
              <a:t>ГОСТ </a:t>
            </a:r>
            <a:r>
              <a:rPr lang="ru-RU" b="1" dirty="0"/>
              <a:t>Р 51141-98 </a:t>
            </a:r>
            <a:r>
              <a:rPr lang="ru-RU" dirty="0"/>
              <a:t>«Делопроизводство и архивное дело. Термины и определения</a:t>
            </a:r>
            <a:r>
              <a:rPr lang="ru-RU"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ru-RU" sz="3000" dirty="0" smtClean="0">
                <a:solidFill>
                  <a:srgbClr val="002060"/>
                </a:solidFill>
                <a:latin typeface="Times New Roman" pitchFamily="18" charset="0"/>
                <a:cs typeface="Times New Roman" pitchFamily="18" charset="0"/>
              </a:rPr>
              <a:t>Структура муниципального правового акта</a:t>
            </a:r>
            <a:endParaRPr lang="ru-RU" sz="3000" dirty="0">
              <a:solidFill>
                <a:srgbClr val="00206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a:buNone/>
            </a:pPr>
            <a:r>
              <a:rPr lang="ru-RU" dirty="0" smtClean="0">
                <a:solidFill>
                  <a:srgbClr val="002060"/>
                </a:solidFill>
              </a:rPr>
              <a:t>1.Обязательный набор реквизитов</a:t>
            </a:r>
          </a:p>
          <a:p>
            <a:pPr>
              <a:buNone/>
            </a:pPr>
            <a:r>
              <a:rPr lang="ru-RU" dirty="0" smtClean="0">
                <a:solidFill>
                  <a:srgbClr val="002060"/>
                </a:solidFill>
              </a:rPr>
              <a:t>2.Вступительная часть </a:t>
            </a:r>
            <a:r>
              <a:rPr lang="ru-RU" dirty="0">
                <a:solidFill>
                  <a:srgbClr val="002060"/>
                </a:solidFill>
              </a:rPr>
              <a:t>(</a:t>
            </a:r>
            <a:r>
              <a:rPr lang="ru-RU" dirty="0" smtClean="0">
                <a:solidFill>
                  <a:srgbClr val="002060"/>
                </a:solidFill>
              </a:rPr>
              <a:t>преамбула)</a:t>
            </a:r>
          </a:p>
          <a:p>
            <a:pPr>
              <a:buNone/>
            </a:pPr>
            <a:r>
              <a:rPr lang="ru-RU" dirty="0" smtClean="0">
                <a:solidFill>
                  <a:srgbClr val="002060"/>
                </a:solidFill>
              </a:rPr>
              <a:t>3.Постановляющая </a:t>
            </a:r>
            <a:r>
              <a:rPr lang="ru-RU" dirty="0">
                <a:solidFill>
                  <a:srgbClr val="002060"/>
                </a:solidFill>
              </a:rPr>
              <a:t>(</a:t>
            </a:r>
            <a:r>
              <a:rPr lang="ru-RU" dirty="0" smtClean="0">
                <a:solidFill>
                  <a:srgbClr val="002060"/>
                </a:solidFill>
              </a:rPr>
              <a:t>распорядительная) часть</a:t>
            </a:r>
          </a:p>
          <a:p>
            <a:pPr>
              <a:buNone/>
            </a:pPr>
            <a:r>
              <a:rPr lang="ru-RU" dirty="0" smtClean="0">
                <a:solidFill>
                  <a:srgbClr val="002060"/>
                </a:solidFill>
              </a:rPr>
              <a:t>4.Приложения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r>
            <a:br>
              <a:rPr lang="ru-RU" sz="3000" dirty="0" smtClean="0">
                <a:solidFill>
                  <a:schemeClr val="accent3">
                    <a:lumMod val="50000"/>
                  </a:schemeClr>
                </a:solidFill>
              </a:rPr>
            </a:br>
            <a:r>
              <a:rPr lang="ru-RU" sz="3000" dirty="0" smtClean="0">
                <a:solidFill>
                  <a:schemeClr val="accent3">
                    <a:lumMod val="50000"/>
                  </a:schemeClr>
                </a:solidFill>
              </a:rPr>
              <a:t> </a:t>
            </a:r>
            <a:r>
              <a:rPr lang="ru-RU" sz="3000" dirty="0" smtClean="0">
                <a:solidFill>
                  <a:srgbClr val="002060"/>
                </a:solidFill>
              </a:rPr>
              <a:t>1.Обязательный набор реквизитов</a:t>
            </a:r>
            <a:endParaRPr lang="ru-RU" sz="3000" dirty="0">
              <a:solidFill>
                <a:srgbClr val="002060"/>
              </a:solidFill>
            </a:endParaRPr>
          </a:p>
        </p:txBody>
      </p:sp>
      <p:sp>
        <p:nvSpPr>
          <p:cNvPr id="3" name="Содержимое 2"/>
          <p:cNvSpPr>
            <a:spLocks noGrp="1"/>
          </p:cNvSpPr>
          <p:nvPr>
            <p:ph sz="quarter" idx="1"/>
          </p:nvPr>
        </p:nvSpPr>
        <p:spPr>
          <a:xfrm>
            <a:off x="457200" y="1071546"/>
            <a:ext cx="8229600" cy="5054617"/>
          </a:xfrm>
        </p:spPr>
        <p:txBody>
          <a:bodyPr>
            <a:normAutofit lnSpcReduction="10000"/>
          </a:bodyPr>
          <a:lstStyle/>
          <a:p>
            <a:r>
              <a:rPr lang="ru-RU" sz="2200" b="1" dirty="0" smtClean="0">
                <a:solidFill>
                  <a:srgbClr val="002060"/>
                </a:solidFill>
              </a:rPr>
              <a:t>герб муниципального образования</a:t>
            </a:r>
            <a:r>
              <a:rPr lang="ru-RU" sz="2200" dirty="0" smtClean="0">
                <a:solidFill>
                  <a:srgbClr val="002060"/>
                </a:solidFill>
              </a:rPr>
              <a:t> (при наличии)</a:t>
            </a:r>
          </a:p>
          <a:p>
            <a:r>
              <a:rPr lang="ru-RU" sz="2200" b="1" dirty="0" smtClean="0">
                <a:solidFill>
                  <a:srgbClr val="002060"/>
                </a:solidFill>
              </a:rPr>
              <a:t>наименование муниципального образования, на территории которого принят муниципальный правовой акт</a:t>
            </a:r>
            <a:r>
              <a:rPr lang="ru-RU" sz="2200" dirty="0" smtClean="0">
                <a:solidFill>
                  <a:srgbClr val="002060"/>
                </a:solidFill>
              </a:rPr>
              <a:t> </a:t>
            </a:r>
          </a:p>
          <a:p>
            <a:r>
              <a:rPr lang="ru-RU" sz="2200" b="1" dirty="0" smtClean="0">
                <a:solidFill>
                  <a:srgbClr val="002060"/>
                </a:solidFill>
              </a:rPr>
              <a:t>форма </a:t>
            </a:r>
            <a:r>
              <a:rPr lang="ru-RU" sz="2200" b="1" dirty="0">
                <a:solidFill>
                  <a:srgbClr val="002060"/>
                </a:solidFill>
              </a:rPr>
              <a:t>(вид) </a:t>
            </a:r>
            <a:r>
              <a:rPr lang="ru-RU" sz="2200" b="1" dirty="0" smtClean="0">
                <a:solidFill>
                  <a:srgbClr val="002060"/>
                </a:solidFill>
              </a:rPr>
              <a:t>принятия</a:t>
            </a:r>
            <a:endParaRPr lang="ru-RU" sz="2200" dirty="0">
              <a:solidFill>
                <a:srgbClr val="002060"/>
              </a:solidFill>
            </a:endParaRPr>
          </a:p>
          <a:p>
            <a:r>
              <a:rPr lang="ru-RU" sz="2200" b="1" dirty="0">
                <a:solidFill>
                  <a:srgbClr val="002060"/>
                </a:solidFill>
              </a:rPr>
              <a:t>наименование органа (должностного лица), принявшего (издавшего) муниципальный правовой </a:t>
            </a:r>
            <a:r>
              <a:rPr lang="ru-RU" sz="2200" b="1" dirty="0" smtClean="0">
                <a:solidFill>
                  <a:srgbClr val="002060"/>
                </a:solidFill>
              </a:rPr>
              <a:t>акт</a:t>
            </a:r>
            <a:endParaRPr lang="ru-RU" sz="2200" dirty="0">
              <a:solidFill>
                <a:srgbClr val="002060"/>
              </a:solidFill>
            </a:endParaRPr>
          </a:p>
          <a:p>
            <a:r>
              <a:rPr lang="ru-RU" sz="2200" b="1" dirty="0">
                <a:solidFill>
                  <a:srgbClr val="002060"/>
                </a:solidFill>
              </a:rPr>
              <a:t>наименование муниципального правового </a:t>
            </a:r>
            <a:r>
              <a:rPr lang="ru-RU" sz="2200" b="1" dirty="0" smtClean="0">
                <a:solidFill>
                  <a:srgbClr val="002060"/>
                </a:solidFill>
              </a:rPr>
              <a:t>акта</a:t>
            </a:r>
            <a:endParaRPr lang="ru-RU" sz="2200" dirty="0">
              <a:solidFill>
                <a:srgbClr val="002060"/>
              </a:solidFill>
            </a:endParaRPr>
          </a:p>
          <a:p>
            <a:r>
              <a:rPr lang="ru-RU" sz="2200" b="1" dirty="0">
                <a:solidFill>
                  <a:srgbClr val="002060"/>
                </a:solidFill>
              </a:rPr>
              <a:t>дата и место принятия и (или) </a:t>
            </a:r>
            <a:r>
              <a:rPr lang="ru-RU" sz="2200" b="1" dirty="0" smtClean="0">
                <a:solidFill>
                  <a:srgbClr val="002060"/>
                </a:solidFill>
              </a:rPr>
              <a:t>подписания</a:t>
            </a:r>
            <a:endParaRPr lang="ru-RU" sz="2200" dirty="0">
              <a:solidFill>
                <a:srgbClr val="002060"/>
              </a:solidFill>
            </a:endParaRPr>
          </a:p>
          <a:p>
            <a:r>
              <a:rPr lang="ru-RU" sz="2200" b="1" dirty="0">
                <a:solidFill>
                  <a:srgbClr val="002060"/>
                </a:solidFill>
              </a:rPr>
              <a:t>регистрационный </a:t>
            </a:r>
            <a:r>
              <a:rPr lang="ru-RU" sz="2200" b="1" dirty="0" smtClean="0">
                <a:solidFill>
                  <a:srgbClr val="002060"/>
                </a:solidFill>
              </a:rPr>
              <a:t>номер</a:t>
            </a:r>
            <a:endParaRPr lang="ru-RU" sz="2200" dirty="0">
              <a:solidFill>
                <a:srgbClr val="002060"/>
              </a:solidFill>
            </a:endParaRPr>
          </a:p>
          <a:p>
            <a:r>
              <a:rPr lang="ru-RU" sz="2200" b="1" dirty="0">
                <a:solidFill>
                  <a:srgbClr val="002060"/>
                </a:solidFill>
              </a:rPr>
              <a:t>полное наименование должности лица, подписавшего правовой </a:t>
            </a:r>
            <a:r>
              <a:rPr lang="ru-RU" sz="2200" b="1" dirty="0" smtClean="0">
                <a:solidFill>
                  <a:srgbClr val="002060"/>
                </a:solidFill>
              </a:rPr>
              <a:t>акт</a:t>
            </a:r>
            <a:endParaRPr lang="ru-RU" sz="2200" b="1" dirty="0">
              <a:solidFill>
                <a:srgbClr val="002060"/>
              </a:solidFill>
            </a:endParaRPr>
          </a:p>
          <a:p>
            <a:r>
              <a:rPr lang="ru-RU" sz="2200" dirty="0" smtClean="0">
                <a:solidFill>
                  <a:srgbClr val="002060"/>
                </a:solidFill>
              </a:rPr>
              <a:t> </a:t>
            </a:r>
            <a:r>
              <a:rPr lang="ru-RU" sz="2200" b="1" dirty="0" smtClean="0">
                <a:solidFill>
                  <a:srgbClr val="002060"/>
                </a:solidFill>
              </a:rPr>
              <a:t>источник </a:t>
            </a:r>
            <a:r>
              <a:rPr lang="ru-RU" sz="2200" b="1" dirty="0">
                <a:solidFill>
                  <a:srgbClr val="002060"/>
                </a:solidFill>
              </a:rPr>
              <a:t>официального </a:t>
            </a:r>
            <a:r>
              <a:rPr lang="ru-RU" sz="2200" b="1" dirty="0" smtClean="0">
                <a:solidFill>
                  <a:srgbClr val="002060"/>
                </a:solidFill>
              </a:rPr>
              <a:t>опубликования</a:t>
            </a:r>
            <a:endParaRPr lang="ru-RU" sz="2200" dirty="0">
              <a:solidFill>
                <a:srgbClr val="002060"/>
              </a:solidFill>
            </a:endParaRPr>
          </a:p>
          <a:p>
            <a:r>
              <a:rPr lang="ru-RU" sz="2200" b="1" dirty="0">
                <a:solidFill>
                  <a:srgbClr val="002060"/>
                </a:solidFill>
              </a:rPr>
              <a:t>дата (срок) вступления в </a:t>
            </a:r>
            <a:r>
              <a:rPr lang="ru-RU" sz="2200" b="1" dirty="0" smtClean="0">
                <a:solidFill>
                  <a:srgbClr val="002060"/>
                </a:solidFill>
              </a:rPr>
              <a:t>силу</a:t>
            </a:r>
            <a:endParaRPr lang="ru-RU" sz="2200" dirty="0">
              <a:solidFill>
                <a:srgbClr val="002060"/>
              </a:solidFill>
            </a:endParaRPr>
          </a:p>
          <a:p>
            <a:endParaRPr lang="ru-RU"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85818"/>
          </a:xfrm>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ru-RU" sz="3200" dirty="0" smtClean="0">
                <a:solidFill>
                  <a:schemeClr val="accent1">
                    <a:lumMod val="50000"/>
                  </a:schemeClr>
                </a:solidFill>
              </a:rPr>
              <a:t/>
            </a:r>
            <a:br>
              <a:rPr lang="ru-RU" sz="3200" dirty="0" smtClean="0">
                <a:solidFill>
                  <a:schemeClr val="accent1">
                    <a:lumMod val="50000"/>
                  </a:schemeClr>
                </a:solidFill>
              </a:rPr>
            </a:br>
            <a:r>
              <a:rPr lang="ru-RU" sz="2800" dirty="0" smtClean="0">
                <a:solidFill>
                  <a:schemeClr val="accent1">
                    <a:lumMod val="50000"/>
                  </a:schemeClr>
                </a:solidFill>
              </a:rPr>
              <a:t> </a:t>
            </a:r>
            <a:r>
              <a:rPr lang="ru-RU" sz="2800" dirty="0" smtClean="0">
                <a:solidFill>
                  <a:srgbClr val="002060"/>
                </a:solidFill>
              </a:rPr>
              <a:t>2.Вступительная часть (преамбула)</a:t>
            </a:r>
            <a:endParaRPr lang="ru-RU" sz="3000" dirty="0">
              <a:solidFill>
                <a:srgbClr val="002060"/>
              </a:solidFill>
            </a:endParaRPr>
          </a:p>
        </p:txBody>
      </p:sp>
      <p:sp>
        <p:nvSpPr>
          <p:cNvPr id="3" name="Содержимое 2"/>
          <p:cNvSpPr>
            <a:spLocks noGrp="1"/>
          </p:cNvSpPr>
          <p:nvPr>
            <p:ph sz="quarter" idx="1"/>
          </p:nvPr>
        </p:nvSpPr>
        <p:spPr>
          <a:xfrm>
            <a:off x="457200" y="1000108"/>
            <a:ext cx="8229600" cy="5286412"/>
          </a:xfrm>
        </p:spPr>
        <p:txBody>
          <a:bodyPr>
            <a:normAutofit lnSpcReduction="10000"/>
          </a:bodyPr>
          <a:lstStyle/>
          <a:p>
            <a:pPr algn="just"/>
            <a:r>
              <a:rPr lang="ru-RU" sz="1900" dirty="0">
                <a:solidFill>
                  <a:srgbClr val="002060"/>
                </a:solidFill>
              </a:rPr>
              <a:t>Н</a:t>
            </a:r>
            <a:r>
              <a:rPr lang="ru-RU" sz="1900" dirty="0" smtClean="0">
                <a:solidFill>
                  <a:srgbClr val="002060"/>
                </a:solidFill>
              </a:rPr>
              <a:t>е </a:t>
            </a:r>
            <a:r>
              <a:rPr lang="ru-RU" sz="1900" dirty="0">
                <a:solidFill>
                  <a:srgbClr val="002060"/>
                </a:solidFill>
              </a:rPr>
              <a:t>является обязательным элементом муниципального правового </a:t>
            </a:r>
            <a:r>
              <a:rPr lang="ru-RU" sz="1900" dirty="0" smtClean="0">
                <a:solidFill>
                  <a:srgbClr val="002060"/>
                </a:solidFill>
              </a:rPr>
              <a:t>акта</a:t>
            </a:r>
            <a:endParaRPr lang="ru-RU" sz="1900" dirty="0">
              <a:solidFill>
                <a:srgbClr val="002060"/>
              </a:solidFill>
            </a:endParaRPr>
          </a:p>
          <a:p>
            <a:pPr algn="just"/>
            <a:r>
              <a:rPr lang="ru-RU" sz="1900" dirty="0">
                <a:solidFill>
                  <a:srgbClr val="002060"/>
                </a:solidFill>
              </a:rPr>
              <a:t>Как правило, начинается словами "В целях...", "В связи...", "В соответствии...", "Во исполнение..." и т.д.</a:t>
            </a:r>
          </a:p>
          <a:p>
            <a:pPr algn="just"/>
            <a:r>
              <a:rPr lang="ru-RU" sz="1900" dirty="0">
                <a:solidFill>
                  <a:srgbClr val="002060"/>
                </a:solidFill>
              </a:rPr>
              <a:t>М</a:t>
            </a:r>
            <a:r>
              <a:rPr lang="ru-RU" sz="1900" dirty="0" smtClean="0">
                <a:solidFill>
                  <a:srgbClr val="002060"/>
                </a:solidFill>
              </a:rPr>
              <a:t>ожет содержать  цели </a:t>
            </a:r>
            <a:r>
              <a:rPr lang="ru-RU" sz="1900" dirty="0">
                <a:solidFill>
                  <a:srgbClr val="002060"/>
                </a:solidFill>
              </a:rPr>
              <a:t>и задачи правового акта, основание или причину издания правового </a:t>
            </a:r>
            <a:r>
              <a:rPr lang="ru-RU" sz="1900" dirty="0" smtClean="0">
                <a:solidFill>
                  <a:srgbClr val="002060"/>
                </a:solidFill>
              </a:rPr>
              <a:t>акта</a:t>
            </a:r>
            <a:endParaRPr lang="ru-RU" sz="1900" dirty="0">
              <a:solidFill>
                <a:srgbClr val="002060"/>
              </a:solidFill>
            </a:endParaRPr>
          </a:p>
          <a:p>
            <a:pPr algn="just"/>
            <a:r>
              <a:rPr lang="ru-RU" sz="1900" b="1" dirty="0">
                <a:solidFill>
                  <a:srgbClr val="002060"/>
                </a:solidFill>
              </a:rPr>
              <a:t>Н</a:t>
            </a:r>
            <a:r>
              <a:rPr lang="ru-RU" sz="1900" b="1" dirty="0" smtClean="0">
                <a:solidFill>
                  <a:srgbClr val="002060"/>
                </a:solidFill>
              </a:rPr>
              <a:t>е </a:t>
            </a:r>
            <a:r>
              <a:rPr lang="ru-RU" sz="1900" b="1" dirty="0">
                <a:solidFill>
                  <a:srgbClr val="002060"/>
                </a:solidFill>
              </a:rPr>
              <a:t>содержит </a:t>
            </a:r>
            <a:r>
              <a:rPr lang="ru-RU" sz="1900" b="1" dirty="0" smtClean="0">
                <a:solidFill>
                  <a:srgbClr val="002060"/>
                </a:solidFill>
              </a:rPr>
              <a:t>:</a:t>
            </a:r>
          </a:p>
          <a:p>
            <a:pPr algn="just"/>
            <a:r>
              <a:rPr lang="ru-RU" sz="1900" dirty="0" smtClean="0">
                <a:solidFill>
                  <a:srgbClr val="002060"/>
                </a:solidFill>
              </a:rPr>
              <a:t>нормативные </a:t>
            </a:r>
            <a:r>
              <a:rPr lang="ru-RU" sz="1900" dirty="0">
                <a:solidFill>
                  <a:srgbClr val="002060"/>
                </a:solidFill>
              </a:rPr>
              <a:t>или распорядительные положения, </a:t>
            </a:r>
            <a:r>
              <a:rPr lang="ru-RU" sz="1900" dirty="0" smtClean="0">
                <a:solidFill>
                  <a:srgbClr val="002060"/>
                </a:solidFill>
              </a:rPr>
              <a:t>поручения</a:t>
            </a:r>
            <a:endParaRPr lang="ru-RU" sz="1900" dirty="0">
              <a:solidFill>
                <a:srgbClr val="002060"/>
              </a:solidFill>
            </a:endParaRPr>
          </a:p>
          <a:p>
            <a:pPr algn="just"/>
            <a:r>
              <a:rPr lang="ru-RU" sz="1900" dirty="0" smtClean="0">
                <a:solidFill>
                  <a:srgbClr val="002060"/>
                </a:solidFill>
              </a:rPr>
              <a:t>положения </a:t>
            </a:r>
            <a:r>
              <a:rPr lang="ru-RU" sz="1900" dirty="0">
                <a:solidFill>
                  <a:srgbClr val="002060"/>
                </a:solidFill>
              </a:rPr>
              <a:t>о признании утратившими силу (отмене) или изменении других правовых </a:t>
            </a:r>
            <a:r>
              <a:rPr lang="ru-RU" sz="1900" dirty="0" smtClean="0">
                <a:solidFill>
                  <a:srgbClr val="002060"/>
                </a:solidFill>
              </a:rPr>
              <a:t>актов</a:t>
            </a:r>
            <a:endParaRPr lang="ru-RU" sz="1900" dirty="0">
              <a:solidFill>
                <a:srgbClr val="002060"/>
              </a:solidFill>
            </a:endParaRPr>
          </a:p>
          <a:p>
            <a:pPr algn="just"/>
            <a:r>
              <a:rPr lang="ru-RU" sz="1900" dirty="0" smtClean="0">
                <a:solidFill>
                  <a:srgbClr val="002060"/>
                </a:solidFill>
              </a:rPr>
              <a:t>определения </a:t>
            </a:r>
            <a:r>
              <a:rPr lang="ru-RU" sz="1900" dirty="0">
                <a:solidFill>
                  <a:srgbClr val="002060"/>
                </a:solidFill>
              </a:rPr>
              <a:t>понятий, </a:t>
            </a:r>
            <a:r>
              <a:rPr lang="ru-RU" sz="1900" dirty="0" smtClean="0">
                <a:solidFill>
                  <a:srgbClr val="002060"/>
                </a:solidFill>
              </a:rPr>
              <a:t>терминов</a:t>
            </a:r>
            <a:endParaRPr lang="ru-RU" sz="1900" dirty="0">
              <a:solidFill>
                <a:srgbClr val="002060"/>
              </a:solidFill>
            </a:endParaRPr>
          </a:p>
          <a:p>
            <a:pPr algn="just"/>
            <a:r>
              <a:rPr lang="ru-RU" sz="1900" b="1" dirty="0">
                <a:solidFill>
                  <a:srgbClr val="002060"/>
                </a:solidFill>
              </a:rPr>
              <a:t>не формулирует </a:t>
            </a:r>
            <a:r>
              <a:rPr lang="ru-RU" sz="1900" dirty="0">
                <a:solidFill>
                  <a:srgbClr val="002060"/>
                </a:solidFill>
              </a:rPr>
              <a:t>предмет регулирования правового </a:t>
            </a:r>
            <a:r>
              <a:rPr lang="ru-RU" sz="1900" dirty="0" smtClean="0">
                <a:solidFill>
                  <a:srgbClr val="002060"/>
                </a:solidFill>
              </a:rPr>
              <a:t>акта</a:t>
            </a:r>
            <a:endParaRPr lang="ru-RU" sz="1900" dirty="0">
              <a:solidFill>
                <a:srgbClr val="002060"/>
              </a:solidFill>
            </a:endParaRPr>
          </a:p>
          <a:p>
            <a:pPr algn="just"/>
            <a:r>
              <a:rPr lang="ru-RU" sz="1900" b="1" dirty="0">
                <a:solidFill>
                  <a:srgbClr val="002060"/>
                </a:solidFill>
              </a:rPr>
              <a:t>не </a:t>
            </a:r>
            <a:r>
              <a:rPr lang="ru-RU" sz="1900" b="1" dirty="0" smtClean="0">
                <a:solidFill>
                  <a:srgbClr val="002060"/>
                </a:solidFill>
              </a:rPr>
              <a:t>нумеруется</a:t>
            </a:r>
            <a:endParaRPr lang="ru-RU" sz="1900" dirty="0">
              <a:solidFill>
                <a:srgbClr val="002060"/>
              </a:solidFill>
            </a:endParaRPr>
          </a:p>
          <a:p>
            <a:pPr algn="just"/>
            <a:r>
              <a:rPr lang="ru-RU" sz="1900" b="1" dirty="0">
                <a:solidFill>
                  <a:srgbClr val="002060"/>
                </a:solidFill>
              </a:rPr>
              <a:t>не делится</a:t>
            </a:r>
            <a:r>
              <a:rPr lang="ru-RU" sz="1900" dirty="0">
                <a:solidFill>
                  <a:srgbClr val="002060"/>
                </a:solidFill>
              </a:rPr>
              <a:t> на пункты,  </a:t>
            </a:r>
            <a:r>
              <a:rPr lang="ru-RU" sz="1900" dirty="0" smtClean="0">
                <a:solidFill>
                  <a:srgbClr val="002060"/>
                </a:solidFill>
              </a:rPr>
              <a:t>подпункты </a:t>
            </a:r>
            <a:r>
              <a:rPr lang="ru-RU" sz="1900" dirty="0">
                <a:solidFill>
                  <a:srgbClr val="002060"/>
                </a:solidFill>
              </a:rPr>
              <a:t>или </a:t>
            </a:r>
            <a:r>
              <a:rPr lang="ru-RU" sz="1900" dirty="0" smtClean="0">
                <a:solidFill>
                  <a:srgbClr val="002060"/>
                </a:solidFill>
              </a:rPr>
              <a:t>абзацы</a:t>
            </a:r>
            <a:endParaRPr lang="ru-RU" sz="1900" dirty="0">
              <a:solidFill>
                <a:srgbClr val="002060"/>
              </a:solidFill>
            </a:endParaRPr>
          </a:p>
          <a:p>
            <a:pPr algn="just"/>
            <a:r>
              <a:rPr lang="ru-RU" sz="1900" dirty="0">
                <a:solidFill>
                  <a:srgbClr val="002060"/>
                </a:solidFill>
              </a:rPr>
              <a:t>В постановлениях преамбула завершается словом «постановляю», соответственно в решениях «решил»</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ru-RU" sz="3200" dirty="0" smtClean="0">
                <a:solidFill>
                  <a:srgbClr val="002060"/>
                </a:solidFill>
              </a:rPr>
              <a:t>3.Постановляющая (распорядительная) часть</a:t>
            </a:r>
            <a:endParaRPr lang="ru-RU" sz="3000" dirty="0">
              <a:solidFill>
                <a:srgbClr val="002060"/>
              </a:solidFill>
            </a:endParaRPr>
          </a:p>
        </p:txBody>
      </p:sp>
      <p:sp>
        <p:nvSpPr>
          <p:cNvPr id="3" name="Содержимое 2"/>
          <p:cNvSpPr>
            <a:spLocks noGrp="1"/>
          </p:cNvSpPr>
          <p:nvPr>
            <p:ph sz="quarter" idx="1"/>
          </p:nvPr>
        </p:nvSpPr>
        <p:spPr>
          <a:xfrm>
            <a:off x="0" y="785794"/>
            <a:ext cx="9144000" cy="5857916"/>
          </a:xfrm>
        </p:spPr>
        <p:txBody>
          <a:bodyPr>
            <a:normAutofit fontScale="85000" lnSpcReduction="20000"/>
          </a:bodyPr>
          <a:lstStyle/>
          <a:p>
            <a:pPr algn="just"/>
            <a:r>
              <a:rPr lang="ru-RU" sz="2100" dirty="0">
                <a:solidFill>
                  <a:srgbClr val="002060"/>
                </a:solidFill>
              </a:rPr>
              <a:t>С</a:t>
            </a:r>
            <a:r>
              <a:rPr lang="ru-RU" sz="2100" dirty="0" smtClean="0">
                <a:solidFill>
                  <a:srgbClr val="002060"/>
                </a:solidFill>
              </a:rPr>
              <a:t>одержит :</a:t>
            </a:r>
          </a:p>
          <a:p>
            <a:pPr algn="just"/>
            <a:r>
              <a:rPr lang="ru-RU" sz="2100" dirty="0" smtClean="0">
                <a:solidFill>
                  <a:srgbClr val="002060"/>
                </a:solidFill>
              </a:rPr>
              <a:t>поручения, указывающие набор действий, которые предписывается выполнить </a:t>
            </a:r>
          </a:p>
          <a:p>
            <a:pPr algn="just"/>
            <a:r>
              <a:rPr lang="ru-RU" sz="2100" dirty="0" smtClean="0">
                <a:solidFill>
                  <a:srgbClr val="002060"/>
                </a:solidFill>
              </a:rPr>
              <a:t>сроки выполнения указанных действий </a:t>
            </a:r>
          </a:p>
          <a:p>
            <a:pPr algn="just"/>
            <a:r>
              <a:rPr lang="ru-RU" sz="2100" dirty="0" smtClean="0">
                <a:solidFill>
                  <a:srgbClr val="002060"/>
                </a:solidFill>
              </a:rPr>
              <a:t>положения об утверждении приложений</a:t>
            </a:r>
          </a:p>
          <a:p>
            <a:pPr algn="just"/>
            <a:r>
              <a:rPr lang="ru-RU" sz="2100" b="1" dirty="0" smtClean="0">
                <a:solidFill>
                  <a:srgbClr val="002060"/>
                </a:solidFill>
              </a:rPr>
              <a:t>Структурные единицы:</a:t>
            </a:r>
          </a:p>
          <a:p>
            <a:pPr algn="just"/>
            <a:r>
              <a:rPr lang="ru-RU" sz="2100" b="1" dirty="0" smtClean="0">
                <a:solidFill>
                  <a:srgbClr val="002060"/>
                </a:solidFill>
              </a:rPr>
              <a:t>раздел (</a:t>
            </a:r>
            <a:r>
              <a:rPr lang="ru-RU" sz="2100" dirty="0" smtClean="0">
                <a:solidFill>
                  <a:srgbClr val="002060"/>
                </a:solidFill>
              </a:rPr>
              <a:t>имеет порядковый номер, обозначаемый римскими цифрами; имеет наименование; обозначение и наименование раздела печатаются прописными буквами по центру страницы одно под другим, наименование раздела печатается полужирным шрифтом</a:t>
            </a:r>
            <a:r>
              <a:rPr lang="ru-RU" sz="2100" b="1" dirty="0" smtClean="0">
                <a:solidFill>
                  <a:srgbClr val="002060"/>
                </a:solidFill>
              </a:rPr>
              <a:t>) </a:t>
            </a:r>
          </a:p>
          <a:p>
            <a:pPr algn="just"/>
            <a:r>
              <a:rPr lang="ru-RU" sz="2100" b="1" dirty="0">
                <a:solidFill>
                  <a:srgbClr val="002060"/>
                </a:solidFill>
              </a:rPr>
              <a:t>г</a:t>
            </a:r>
            <a:r>
              <a:rPr lang="ru-RU" sz="2100" b="1" dirty="0" smtClean="0">
                <a:solidFill>
                  <a:srgbClr val="002060"/>
                </a:solidFill>
              </a:rPr>
              <a:t>лава  (</a:t>
            </a:r>
            <a:r>
              <a:rPr lang="ru-RU" sz="2100" dirty="0" smtClean="0">
                <a:solidFill>
                  <a:srgbClr val="002060"/>
                </a:solidFill>
              </a:rPr>
              <a:t>нумеруется арабскими цифрами; имеет наименование; обозначение главы печатается с прописной буквы и абзацного отступа; наименование главы печатается с прописной буквы полужирным шрифтом в одну строку с обозначением номера главы, после которого ставится точка</a:t>
            </a:r>
            <a:r>
              <a:rPr lang="ru-RU" sz="2100" b="1" dirty="0" smtClean="0">
                <a:solidFill>
                  <a:srgbClr val="002060"/>
                </a:solidFill>
              </a:rPr>
              <a:t>)</a:t>
            </a:r>
          </a:p>
          <a:p>
            <a:pPr algn="just"/>
            <a:r>
              <a:rPr lang="ru-RU" sz="2100" b="1" dirty="0">
                <a:solidFill>
                  <a:srgbClr val="002060"/>
                </a:solidFill>
              </a:rPr>
              <a:t>с</a:t>
            </a:r>
            <a:r>
              <a:rPr lang="ru-RU" sz="2100" b="1" dirty="0" smtClean="0">
                <a:solidFill>
                  <a:srgbClr val="002060"/>
                </a:solidFill>
              </a:rPr>
              <a:t>татья (</a:t>
            </a:r>
            <a:r>
              <a:rPr lang="ru-RU" sz="2100" dirty="0" smtClean="0">
                <a:solidFill>
                  <a:srgbClr val="002060"/>
                </a:solidFill>
              </a:rPr>
              <a:t>имеет порядковый номер, обозначаемый арабскими цифрами; может не иметь наименования</a:t>
            </a:r>
            <a:r>
              <a:rPr lang="ru-RU" sz="2100" b="1" dirty="0" smtClean="0">
                <a:solidFill>
                  <a:srgbClr val="002060"/>
                </a:solidFill>
              </a:rPr>
              <a:t>)</a:t>
            </a:r>
          </a:p>
          <a:p>
            <a:pPr algn="just"/>
            <a:r>
              <a:rPr lang="ru-RU" sz="2100" b="1" dirty="0">
                <a:solidFill>
                  <a:srgbClr val="002060"/>
                </a:solidFill>
              </a:rPr>
              <a:t>п</a:t>
            </a:r>
            <a:r>
              <a:rPr lang="ru-RU" sz="2100" b="1" dirty="0" smtClean="0">
                <a:solidFill>
                  <a:srgbClr val="002060"/>
                </a:solidFill>
              </a:rPr>
              <a:t>ункт (</a:t>
            </a:r>
            <a:r>
              <a:rPr lang="ru-RU" sz="2100" dirty="0">
                <a:solidFill>
                  <a:srgbClr val="002060"/>
                </a:solidFill>
              </a:rPr>
              <a:t>н</a:t>
            </a:r>
            <a:r>
              <a:rPr lang="ru-RU" sz="2100" dirty="0" smtClean="0">
                <a:solidFill>
                  <a:srgbClr val="002060"/>
                </a:solidFill>
              </a:rPr>
              <a:t>омера пунктов обозначаются арабскими цифрами по порядку</a:t>
            </a:r>
            <a:r>
              <a:rPr lang="ru-RU" sz="2100" b="1" dirty="0" smtClean="0">
                <a:solidFill>
                  <a:srgbClr val="002060"/>
                </a:solidFill>
              </a:rPr>
              <a:t>) </a:t>
            </a:r>
          </a:p>
          <a:p>
            <a:pPr algn="just"/>
            <a:r>
              <a:rPr lang="ru-RU" sz="2100" b="1" dirty="0">
                <a:solidFill>
                  <a:srgbClr val="002060"/>
                </a:solidFill>
              </a:rPr>
              <a:t>п</a:t>
            </a:r>
            <a:r>
              <a:rPr lang="ru-RU" sz="2100" b="1" dirty="0" smtClean="0">
                <a:solidFill>
                  <a:srgbClr val="002060"/>
                </a:solidFill>
              </a:rPr>
              <a:t>одпункт (</a:t>
            </a:r>
            <a:r>
              <a:rPr lang="ru-RU" sz="2100" dirty="0">
                <a:solidFill>
                  <a:srgbClr val="002060"/>
                </a:solidFill>
              </a:rPr>
              <a:t>н</a:t>
            </a:r>
            <a:r>
              <a:rPr lang="ru-RU" sz="2100" dirty="0" smtClean="0">
                <a:solidFill>
                  <a:srgbClr val="002060"/>
                </a:solidFill>
              </a:rPr>
              <a:t>омер подпункта состоит из номера пункта и порядкового номера подпункта через точку, либо буквенную нумерацию в виде строчной буквы русского алфавита с закрывающей круглой скобкой</a:t>
            </a:r>
            <a:r>
              <a:rPr lang="ru-RU" sz="2100" b="1" dirty="0" smtClean="0">
                <a:solidFill>
                  <a:srgbClr val="002060"/>
                </a:solidFill>
              </a:rPr>
              <a:t>)</a:t>
            </a:r>
          </a:p>
          <a:p>
            <a:pPr algn="just"/>
            <a:r>
              <a:rPr lang="ru-RU" sz="2100" b="1" dirty="0" smtClean="0">
                <a:solidFill>
                  <a:srgbClr val="002060"/>
                </a:solidFill>
              </a:rPr>
              <a:t> абзац (</a:t>
            </a:r>
            <a:r>
              <a:rPr lang="ru-RU" sz="2100" dirty="0" smtClean="0">
                <a:solidFill>
                  <a:srgbClr val="002060"/>
                </a:solidFill>
              </a:rPr>
              <a:t>печатается с красной строки с прописной буквы, других обозначений не имеет</a:t>
            </a:r>
            <a:r>
              <a:rPr lang="ru-RU" sz="2100" b="1" dirty="0" smtClean="0">
                <a:solidFill>
                  <a:srgbClr val="002060"/>
                </a:solidFill>
              </a:rPr>
              <a:t>)</a:t>
            </a:r>
            <a:endParaRPr lang="ru-RU" sz="2100" dirty="0" smtClean="0">
              <a:solidFill>
                <a:srgbClr val="002060"/>
              </a:solidFill>
            </a:endParaRPr>
          </a:p>
          <a:p>
            <a:endParaRPr lang="ru-RU" sz="1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714380"/>
          </a:xfrm>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ru-RU" sz="3200" dirty="0" smtClean="0">
                <a:solidFill>
                  <a:schemeClr val="accent4">
                    <a:lumMod val="75000"/>
                  </a:schemeClr>
                </a:solidFill>
              </a:rPr>
              <a:t/>
            </a:r>
            <a:br>
              <a:rPr lang="ru-RU" sz="3200" dirty="0" smtClean="0">
                <a:solidFill>
                  <a:schemeClr val="accent4">
                    <a:lumMod val="75000"/>
                  </a:schemeClr>
                </a:solidFill>
              </a:rPr>
            </a:br>
            <a:r>
              <a:rPr lang="ru-RU" sz="2800" dirty="0" smtClean="0">
                <a:solidFill>
                  <a:srgbClr val="002060"/>
                </a:solidFill>
              </a:rPr>
              <a:t> 4.Приложение</a:t>
            </a:r>
            <a:endParaRPr lang="ru-RU" sz="3000" dirty="0">
              <a:solidFill>
                <a:srgbClr val="002060"/>
              </a:solidFill>
            </a:endParaRPr>
          </a:p>
        </p:txBody>
      </p:sp>
      <p:sp>
        <p:nvSpPr>
          <p:cNvPr id="3" name="Содержимое 2"/>
          <p:cNvSpPr>
            <a:spLocks noGrp="1"/>
          </p:cNvSpPr>
          <p:nvPr>
            <p:ph sz="quarter" idx="1"/>
          </p:nvPr>
        </p:nvSpPr>
        <p:spPr>
          <a:xfrm>
            <a:off x="457200" y="928670"/>
            <a:ext cx="8229600" cy="5643602"/>
          </a:xfrm>
        </p:spPr>
        <p:txBody>
          <a:bodyPr>
            <a:noAutofit/>
          </a:bodyPr>
          <a:lstStyle/>
          <a:p>
            <a:pPr algn="just"/>
            <a:r>
              <a:rPr lang="ru-RU" sz="2400" dirty="0" smtClean="0">
                <a:solidFill>
                  <a:srgbClr val="002060"/>
                </a:solidFill>
              </a:rPr>
              <a:t>Является неотъемлемой частью соответствующих муниципальных правовых актов и имеет равную с ними юридическую силу </a:t>
            </a:r>
          </a:p>
          <a:p>
            <a:pPr algn="just"/>
            <a:r>
              <a:rPr lang="ru-RU" sz="2400" dirty="0" smtClean="0">
                <a:solidFill>
                  <a:srgbClr val="002060"/>
                </a:solidFill>
              </a:rPr>
              <a:t>Должно иметь наименование. Наименование, содержащееся в приложении, должно совпадать с наименованием приложения, указанным в постановляющей (распорядительной) части правового акта</a:t>
            </a:r>
          </a:p>
          <a:p>
            <a:pPr algn="just"/>
            <a:r>
              <a:rPr lang="ru-RU" sz="2400" dirty="0" smtClean="0">
                <a:solidFill>
                  <a:srgbClr val="002060"/>
                </a:solidFill>
              </a:rPr>
              <a:t>Гриф утверждения приложения должен содержать ссылку на акт к которому оно прилагается (вид акта, принявший орган, дата и номер акта) и номер приложения (если приложений несколько)</a:t>
            </a:r>
          </a:p>
          <a:p>
            <a:pPr algn="just"/>
            <a:r>
              <a:rPr lang="ru-RU" sz="2400" dirty="0" smtClean="0">
                <a:solidFill>
                  <a:srgbClr val="002060"/>
                </a:solidFill>
              </a:rPr>
              <a:t>Виды приложений: текстовые, таблицы, графики, карты, схемы, образцы и формы документов и др.</a:t>
            </a:r>
            <a:endParaRPr lang="ru-RU" sz="24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00108"/>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ru-RU" sz="2000" dirty="0" smtClean="0"/>
              <a:t>Требования </a:t>
            </a:r>
            <a:r>
              <a:rPr lang="ru-RU" sz="2000" dirty="0"/>
              <a:t>к терминологии, </a:t>
            </a:r>
            <a:r>
              <a:rPr lang="ru-RU" sz="2000" dirty="0" smtClean="0"/>
              <a:t/>
            </a:r>
            <a:br>
              <a:rPr lang="ru-RU" sz="2000" dirty="0" smtClean="0"/>
            </a:br>
            <a:r>
              <a:rPr lang="ru-RU" sz="2000" dirty="0" smtClean="0"/>
              <a:t>используемой </a:t>
            </a:r>
            <a:r>
              <a:rPr lang="ru-RU" sz="2000" dirty="0"/>
              <a:t>в муниципальных </a:t>
            </a:r>
            <a:r>
              <a:rPr lang="ru-RU" sz="2000" dirty="0" smtClean="0"/>
              <a:t>правовых </a:t>
            </a:r>
            <a:r>
              <a:rPr lang="ru-RU" sz="2000" dirty="0"/>
              <a:t>актах</a:t>
            </a:r>
          </a:p>
        </p:txBody>
      </p:sp>
      <p:sp>
        <p:nvSpPr>
          <p:cNvPr id="3" name="Содержимое 2"/>
          <p:cNvSpPr>
            <a:spLocks noGrp="1"/>
          </p:cNvSpPr>
          <p:nvPr>
            <p:ph idx="1"/>
          </p:nvPr>
        </p:nvSpPr>
        <p:spPr>
          <a:xfrm>
            <a:off x="0" y="1000108"/>
            <a:ext cx="9144000" cy="5857892"/>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ru-RU" sz="2200" dirty="0" smtClean="0"/>
              <a:t>Текст должен быть </a:t>
            </a:r>
            <a:r>
              <a:rPr lang="ru-RU" sz="2200" dirty="0"/>
              <a:t>лаконичным и содержательно согласованным, исключающим двусмысленное толкование, декларации, повторы, неприменимые или невыполнимые на практике нормы, а также нормы, неисполнение которых не влечет последствий для </a:t>
            </a:r>
            <a:r>
              <a:rPr lang="ru-RU" sz="2200" dirty="0" smtClean="0"/>
              <a:t>правоприменителя</a:t>
            </a:r>
          </a:p>
          <a:p>
            <a:pPr algn="just"/>
            <a:r>
              <a:rPr lang="ru-RU" sz="2200" dirty="0" smtClean="0"/>
              <a:t>Должен быть соблюден принцип единства </a:t>
            </a:r>
            <a:r>
              <a:rPr lang="ru-RU" sz="2200" dirty="0"/>
              <a:t>терминологии с федеральным законодательством, законодательством Новосибирской области, уставом муниципального образования, </a:t>
            </a:r>
            <a:r>
              <a:rPr lang="ru-RU" sz="2200" dirty="0" smtClean="0"/>
              <a:t>а также по </a:t>
            </a:r>
            <a:r>
              <a:rPr lang="ru-RU" sz="2200" dirty="0"/>
              <a:t>тексту </a:t>
            </a:r>
            <a:r>
              <a:rPr lang="ru-RU" sz="2200" dirty="0" smtClean="0"/>
              <a:t>муниципального правового акта</a:t>
            </a:r>
          </a:p>
          <a:p>
            <a:pPr algn="just"/>
            <a:r>
              <a:rPr lang="ru-RU" sz="2200" dirty="0" smtClean="0"/>
              <a:t>Не </a:t>
            </a:r>
            <a:r>
              <a:rPr lang="ru-RU" sz="2200" dirty="0"/>
              <a:t>рекомендуется давать определения тем понятиям и терминам, которые имеют общепризнанное значение или уже имеют определения в актах федерального или областного законодательства, регулирующих те же общественные </a:t>
            </a:r>
            <a:r>
              <a:rPr lang="ru-RU" sz="2200" dirty="0" smtClean="0"/>
              <a:t>отношения</a:t>
            </a:r>
            <a:endParaRPr lang="ru-RU"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28596" y="0"/>
            <a:ext cx="8229600" cy="582594"/>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ru-RU" sz="2000" dirty="0" smtClean="0"/>
              <a:t>Правила оформления текста муниципального правового акта</a:t>
            </a:r>
            <a:endParaRPr lang="ru-RU" sz="2000" dirty="0"/>
          </a:p>
        </p:txBody>
      </p:sp>
      <p:sp>
        <p:nvSpPr>
          <p:cNvPr id="3" name="Содержимое 2"/>
          <p:cNvSpPr>
            <a:spLocks noGrp="1"/>
          </p:cNvSpPr>
          <p:nvPr>
            <p:ph idx="1"/>
          </p:nvPr>
        </p:nvSpPr>
        <p:spPr>
          <a:xfrm>
            <a:off x="0" y="571480"/>
            <a:ext cx="9144000" cy="628652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ru-RU" dirty="0" smtClean="0"/>
              <a:t>Муниципальные правовые акты излагаются на русском языке с соблюдением официально-делового стиля и использованием юридической терминологии</a:t>
            </a:r>
          </a:p>
          <a:p>
            <a:pPr algn="just"/>
            <a:r>
              <a:rPr lang="ru-RU" dirty="0" smtClean="0"/>
              <a:t>Если у понятия существует определение, данное в акте более высокой юридической силы, регулирующем сходные общественные отношения, необходимо использовать данное понятия именно в этом значении</a:t>
            </a:r>
          </a:p>
          <a:p>
            <a:pPr algn="just"/>
            <a:r>
              <a:rPr lang="ru-RU" dirty="0" smtClean="0"/>
              <a:t>Не рекомендуется для описания одного и того же предмета или явления использовать разные термины</a:t>
            </a:r>
          </a:p>
          <a:p>
            <a:pPr algn="just"/>
            <a:r>
              <a:rPr lang="ru-RU" dirty="0" smtClean="0"/>
              <a:t>Использование сокращений и аббревиатур в правовых актах допускается только в случае их предварительной расшифровки</a:t>
            </a:r>
          </a:p>
          <a:p>
            <a:pPr algn="just"/>
            <a:r>
              <a:rPr lang="ru-RU" dirty="0" smtClean="0"/>
              <a:t>Вводить сокращение или аббревиатуру можно после первого использования полной формулировки в тексте правового акта. Сокращение действует в пределах одного правового акта. Если муниципальный нормативный правовой акт имеет приложения, вводить сокращения необходимо отдельно для основного документа и для каждого из приложений</a:t>
            </a:r>
          </a:p>
          <a:p>
            <a:pPr algn="just"/>
            <a:r>
              <a:rPr lang="ru-RU" dirty="0" smtClean="0"/>
              <a:t>Необходимо избегать дублирования норм, содержащихся в федеральных законах и иных правовых актах Российской Федерации, законах и иных правовых актах Новосибирской области, а также в уставе муниципального образования </a:t>
            </a:r>
          </a:p>
          <a:p>
            <a:pPr algn="just"/>
            <a:r>
              <a:rPr lang="ru-RU" dirty="0" smtClean="0"/>
              <a:t>При использовании в муниципальных правовых актах понятий, не являющихся общепринятыми, или понятий, определения которых отсутствуют в нормативных правовых актах, необходимо давать их определения в самих муниципальных правовых актах. При этом, одни и те же понятия в муниципальных правовых актах должны употребляться в одном значении</a:t>
            </a:r>
          </a:p>
          <a:p>
            <a:pPr algn="just"/>
            <a:r>
              <a:rPr lang="ru-RU" dirty="0" smtClean="0"/>
              <a:t>Ссылки в муниципальных правовых актах на другие нормативные правовые акты должны включать даты их принятия, номера и названия</a:t>
            </a:r>
          </a:p>
          <a:p>
            <a:pPr algn="just"/>
            <a:endParaRPr lang="ru-RU" sz="1800" dirty="0"/>
          </a:p>
          <a:p>
            <a:endParaRPr lang="ru-RU"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ru-RU" sz="1800" dirty="0" smtClean="0"/>
              <a:t>Оформление  муниципального </a:t>
            </a:r>
            <a:r>
              <a:rPr lang="ru-RU" sz="1800" dirty="0"/>
              <a:t>правового акта о </a:t>
            </a:r>
            <a:r>
              <a:rPr lang="ru-RU" sz="1800" dirty="0" smtClean="0"/>
              <a:t>внесении </a:t>
            </a:r>
            <a:r>
              <a:rPr lang="ru-RU" sz="1800" dirty="0"/>
              <a:t>изменений в муниципальные нормативные правовые </a:t>
            </a:r>
            <a:r>
              <a:rPr lang="ru-RU" sz="1800" dirty="0" smtClean="0"/>
              <a:t>акты</a:t>
            </a:r>
            <a:endParaRPr lang="ru-RU" sz="1800" dirty="0"/>
          </a:p>
        </p:txBody>
      </p:sp>
      <p:sp>
        <p:nvSpPr>
          <p:cNvPr id="3" name="Содержимое 2"/>
          <p:cNvSpPr>
            <a:spLocks noGrp="1"/>
          </p:cNvSpPr>
          <p:nvPr>
            <p:ph idx="1"/>
          </p:nvPr>
        </p:nvSpPr>
        <p:spPr>
          <a:xfrm>
            <a:off x="0" y="1000108"/>
            <a:ext cx="9144000" cy="5857892"/>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smtClean="0"/>
              <a:t>Обязательно </a:t>
            </a:r>
            <a:r>
              <a:rPr lang="ru-RU" dirty="0"/>
              <a:t>указываются вид акта, орган принятия, дата, номер и наименование правового акта, в который вносятся </a:t>
            </a:r>
            <a:r>
              <a:rPr lang="ru-RU" dirty="0" smtClean="0"/>
              <a:t>изменения</a:t>
            </a:r>
            <a:endParaRPr lang="ru-RU" dirty="0"/>
          </a:p>
          <a:p>
            <a:pPr algn="just"/>
            <a:r>
              <a:rPr lang="ru-RU" dirty="0" smtClean="0"/>
              <a:t>Не допускается:</a:t>
            </a:r>
          </a:p>
          <a:p>
            <a:pPr algn="just"/>
            <a:r>
              <a:rPr lang="ru-RU" dirty="0" smtClean="0"/>
              <a:t> внесение </a:t>
            </a:r>
            <a:r>
              <a:rPr lang="ru-RU" dirty="0"/>
              <a:t>изменений в реквизиты муниципального нормативного правового акта (вид, орган принятия, дата и номер</a:t>
            </a:r>
            <a:r>
              <a:rPr lang="ru-RU" dirty="0" smtClean="0"/>
              <a:t>), </a:t>
            </a:r>
            <a:r>
              <a:rPr lang="ru-RU" dirty="0"/>
              <a:t>за исключением его </a:t>
            </a:r>
            <a:r>
              <a:rPr lang="ru-RU" dirty="0" smtClean="0"/>
              <a:t>наименования</a:t>
            </a:r>
            <a:endParaRPr lang="ru-RU" dirty="0"/>
          </a:p>
          <a:p>
            <a:pPr algn="just"/>
            <a:r>
              <a:rPr lang="ru-RU" dirty="0"/>
              <a:t>в</a:t>
            </a:r>
            <a:r>
              <a:rPr lang="ru-RU" dirty="0" smtClean="0"/>
              <a:t>несение изменений в обобщенной форме в муниципальный нормативный правовой акт (в том числе замена слов и словосочетаний с использованием формулировки «по тексту»)</a:t>
            </a:r>
            <a:endParaRPr lang="ru-RU" dirty="0"/>
          </a:p>
          <a:p>
            <a:pPr algn="just"/>
            <a:r>
              <a:rPr lang="ru-RU" dirty="0" smtClean="0"/>
              <a:t>Для </a:t>
            </a:r>
            <a:r>
              <a:rPr lang="ru-RU" dirty="0"/>
              <a:t>изменения вида муниципального правового акта (например, постановление на распоряжение) потребуется отменить его и издать новый правовой акт в нужном </a:t>
            </a:r>
            <a:r>
              <a:rPr lang="ru-RU" dirty="0" smtClean="0"/>
              <a:t>виде</a:t>
            </a:r>
            <a:endParaRPr lang="ru-RU" dirty="0"/>
          </a:p>
          <a:p>
            <a:pPr algn="just"/>
            <a:r>
              <a:rPr lang="ru-RU" dirty="0" smtClean="0"/>
              <a:t>Изменения </a:t>
            </a:r>
            <a:r>
              <a:rPr lang="ru-RU" dirty="0"/>
              <a:t>должны излагаться последовательно с указанием конкретной структурной единицы, в которую вносятся </a:t>
            </a:r>
            <a:r>
              <a:rPr lang="ru-RU" dirty="0" smtClean="0"/>
              <a:t>изменения</a:t>
            </a:r>
            <a:endParaRPr lang="ru-RU" dirty="0"/>
          </a:p>
          <a:p>
            <a:pPr algn="just"/>
            <a:r>
              <a:rPr lang="ru-RU" dirty="0" smtClean="0"/>
              <a:t>По </a:t>
            </a:r>
            <a:r>
              <a:rPr lang="ru-RU" dirty="0"/>
              <a:t>общему правилу каждое изменение должно быть оформлено отдельно с указанием конкретной структурной единицы правового акта, которая </a:t>
            </a:r>
            <a:r>
              <a:rPr lang="ru-RU" dirty="0" smtClean="0"/>
              <a:t>изменяется </a:t>
            </a:r>
            <a:r>
              <a:rPr lang="ru-RU" b="1" dirty="0" smtClean="0"/>
              <a:t>Исключение:</a:t>
            </a:r>
            <a:r>
              <a:rPr lang="ru-RU" dirty="0" smtClean="0"/>
              <a:t> внесение </a:t>
            </a:r>
            <a:r>
              <a:rPr lang="ru-RU" dirty="0"/>
              <a:t>изменений в обобщенной форме в один пункт правового акта или его структурную </a:t>
            </a:r>
            <a:r>
              <a:rPr lang="ru-RU" dirty="0" smtClean="0"/>
              <a:t>единицу, если </a:t>
            </a:r>
            <a:r>
              <a:rPr lang="ru-RU" dirty="0"/>
              <a:t>в этот пункт или его структурную единицу никакие другие изменения не вносятся, а заменяемые слово или слова везде употреблены в одном и том же числе и падеже</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582242CB29B024FA6A12DB9B5739125" ma:contentTypeVersion="0" ma:contentTypeDescription="Создание документа." ma:contentTypeScope="" ma:versionID="00b38e6e9118f8e590977d038d0622d7">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6A77F3-A3DC-4729-BF1E-AEA3D71BF203}"/>
</file>

<file path=customXml/itemProps2.xml><?xml version="1.0" encoding="utf-8"?>
<ds:datastoreItem xmlns:ds="http://schemas.openxmlformats.org/officeDocument/2006/customXml" ds:itemID="{5D0C0B8F-40BD-49C6-9AC7-32D86F826352}"/>
</file>

<file path=customXml/itemProps3.xml><?xml version="1.0" encoding="utf-8"?>
<ds:datastoreItem xmlns:ds="http://schemas.openxmlformats.org/officeDocument/2006/customXml" ds:itemID="{B23428EE-55A7-400B-8676-FC564B00DB37}"/>
</file>

<file path=docProps/app.xml><?xml version="1.0" encoding="utf-8"?>
<Properties xmlns="http://schemas.openxmlformats.org/officeDocument/2006/extended-properties" xmlns:vt="http://schemas.openxmlformats.org/officeDocument/2006/docPropsVTypes">
  <Template>Solstice</Template>
  <TotalTime>204</TotalTime>
  <Words>1321</Words>
  <Application>Microsoft Office PowerPoint</Application>
  <PresentationFormat>Экран (4:3)</PresentationFormat>
  <Paragraphs>79</Paragraphs>
  <Slides>11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Справедливость</vt:lpstr>
      <vt:lpstr>Поток</vt:lpstr>
      <vt:lpstr>Подготовка муниципальных нормативных правовых актов: юридико-техническое оформление при подготовке муниципальных нормативных правовых актов   </vt:lpstr>
      <vt:lpstr>Структура муниципального правового акта</vt:lpstr>
      <vt:lpstr>       1.Обязательный набор реквизитов</vt:lpstr>
      <vt:lpstr>  2.Вступительная часть (преамбула)</vt:lpstr>
      <vt:lpstr>3.Постановляющая (распорядительная) часть</vt:lpstr>
      <vt:lpstr>  4.Приложение</vt:lpstr>
      <vt:lpstr>Требования к терминологии,  используемой в муниципальных правовых актах</vt:lpstr>
      <vt:lpstr>Правила оформления текста муниципального правового акта</vt:lpstr>
      <vt:lpstr>Оформление  муниципального правового акта о внесении изменений в муниципальные нормативные правовые акты</vt:lpstr>
      <vt:lpstr>Оформление  муниципального правового акта о признании утратившим силу или отмене муниципального правового акта</vt:lpstr>
      <vt:lpstr>Список документов, которые возможно использовать при разработке муниципальных правовых актов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REG5</dc:creator>
  <cp:lastModifiedBy>Кошелева Ирина Альбертовна</cp:lastModifiedBy>
  <cp:revision>52</cp:revision>
  <dcterms:created xsi:type="dcterms:W3CDTF">2013-03-15T05:44:35Z</dcterms:created>
  <dcterms:modified xsi:type="dcterms:W3CDTF">2013-04-02T09:41:53Z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0x010100B582242CB29B024FA6A12DB9B5739125</vt:lpwstr>
  </property>
</Properties>
</file>